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84" r:id="rId3"/>
    <p:sldId id="265" r:id="rId4"/>
    <p:sldId id="275" r:id="rId5"/>
    <p:sldId id="267" r:id="rId6"/>
    <p:sldId id="280" r:id="rId7"/>
    <p:sldId id="268" r:id="rId8"/>
    <p:sldId id="270" r:id="rId9"/>
    <p:sldId id="271" r:id="rId10"/>
    <p:sldId id="269" r:id="rId11"/>
    <p:sldId id="272" r:id="rId12"/>
    <p:sldId id="283" r:id="rId13"/>
    <p:sldId id="281" r:id="rId14"/>
    <p:sldId id="277" r:id="rId15"/>
    <p:sldId id="282" r:id="rId16"/>
    <p:sldId id="285" r:id="rId17"/>
    <p:sldId id="260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39B7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3.png>
</file>

<file path=ppt/media/image4.png>
</file>

<file path=ppt/media/image5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3BD4CA-8F1A-F47C-5ADE-770CD66D92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CBF820E-4D05-1529-D22C-81A112A9D6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9B127A-3A35-A783-E446-1B00D816A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6A2F75-E3ED-4D22-783C-F1B7CB73FF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5F0A36B-0FC4-DE9C-9545-32500C33E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960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BCAEE3-A6EE-7A94-AF73-33B3FC392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3666D86-1ADA-F838-7ACD-04DCCFDA5D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BAB7FCC-6818-ADAB-D74B-34017B51CD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80FC6E-7A97-34DD-7DE6-1C46A649E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46F320-7A6C-01B5-B2ED-7932E46E7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93237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C9764E5B-1F1E-4102-CEB9-CEC39FB302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7CFBFEC-70B7-7732-DDBA-13256A206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98D225-D8C0-0CC0-3E4E-F72AB772E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B255FE-3C76-FCE4-1FE4-A5FF57C99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0B9E3E3-9007-0573-79CB-6501ECBB1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1039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820188-EAEE-6920-A822-000E08241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2EE9B6A-3561-AE57-961D-822D50569C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F09DDE-4A04-6B32-F1E4-F034945A44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44B3E64-5697-AE7C-98E6-3E244A20F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3546C40-11CC-B1B8-EED1-B99F8A208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6845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4E4AC6-B2BB-A00A-AF6D-0F2162ABD8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277685-140E-1F97-DCBF-CA334D772C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EE1432-A514-F873-9685-CAA5616E7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D921914-2C3D-557C-51A0-ECEDAEF47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661D38B-C98C-06B7-6267-1D612328A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3984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9A2DBC-67B6-64D6-DFFF-F1F68DDF83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45097E-7A5A-2B91-2EC6-AD2D61F660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740C18A-0A46-568C-1EBD-07D57A8187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FD99222-BE42-52AB-4B1E-3483A6563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A943846-24E6-6D75-C765-6063D6D05B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D9538D-4C23-76FD-B9A9-B141BC2EEE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5875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949659-3F70-69EC-BC35-EE2CF4999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1825CF-58A2-41B8-C470-4504198EAC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0EB62C3-BBF2-F516-192B-25EE02DAF2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DAFC4DC-2070-71D1-AB09-EBA52B71CC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A31452F-3F95-EF3B-0827-E842CA562A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409EAEB-1840-EBCC-DFD6-2FDA666CF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6EEA466-7A53-26D1-C6F6-DC9C112791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3F47981-187B-382F-64B2-6EA9636BC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9067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B28F07-5DE7-14A5-3CF0-5D96FF72D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0C11DDE-1861-985C-22F6-89D48D3008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D3C7817-FC68-3DF0-5C4C-3FF9A9A7B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ECFB86E-896D-DE10-CBDC-7279575D7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5870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B80C232-BE2A-05CF-7FB6-1054BF61C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D9AF2CB-884A-5ECE-D5C9-408698470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2CA061A-0F78-A2EB-7365-86E470519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939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114459-7C18-F8E3-DCAD-9777C33D7D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5AA080-FDCE-B8A9-D5C1-884735646F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C8078A5-C3C3-6C30-AF33-7EC6C3821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ADD31E-168D-90AF-43B1-7422EBDBAF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68BF69-30DD-35C3-33F4-AE518A962C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7E73354-0DA1-5FC5-FEA9-98FBB6CBA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9198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4DA250-6C63-ABF6-C0E3-34342BE89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2487F47-3671-8A06-0A78-98CE952841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2DD3D3B-ECA5-CC24-04B0-31E4BCDE92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DA62357-6DA8-EC21-96FD-0EBCC39140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8B459D-B575-C6E1-466D-80F3A1654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6ADD72B-EF7F-613F-54C0-E977C8D00B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84646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255FDEB-15AF-7EB8-94BF-C09AF39BEC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DCC96D-89AF-BED7-0C3B-3B2FF3CDE9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BA2516C-5CBE-6301-BEB0-1EFDF354D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93B8B2-FE22-4170-836F-BA4DF580AB03}" type="datetimeFigureOut">
              <a:rPr lang="zh-CN" altLang="en-US" smtClean="0"/>
              <a:t>2024/12/5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8CBE5A-0320-8EC7-156A-9E54132EEF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D26CF28-D3E0-E7AF-8A9A-9B3BE95140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A2149-F4B7-4591-8B55-F5B2EDCAD1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74241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017E3DD-30D4-3F24-A070-26900DCD3C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21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00A521D-3866-E09B-3B1B-D05E03E6F362}"/>
              </a:ext>
            </a:extLst>
          </p:cNvPr>
          <p:cNvSpPr txBox="1"/>
          <p:nvPr/>
        </p:nvSpPr>
        <p:spPr>
          <a:xfrm>
            <a:off x="4132371" y="3044279"/>
            <a:ext cx="49552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 err="1" smtClean="0">
                <a:solidFill>
                  <a:schemeClr val="bg1"/>
                </a:solidFill>
              </a:rPr>
              <a:t>Rsync</a:t>
            </a:r>
            <a:r>
              <a:rPr lang="zh-CN" altLang="en-US" sz="4400" dirty="0" smtClean="0">
                <a:solidFill>
                  <a:schemeClr val="bg1"/>
                </a:solidFill>
              </a:rPr>
              <a:t>增量传输场景</a:t>
            </a:r>
            <a:endParaRPr lang="zh-CN" altLang="en-US" sz="4400" b="1" dirty="0">
              <a:solidFill>
                <a:schemeClr val="bg1"/>
              </a:solidFill>
              <a:latin typeface="阿里巴巴普惠体 R" panose="00020600040101010101" pitchFamily="18" charset="-122"/>
              <a:ea typeface="阿里巴巴普惠体 R" panose="00020600040101010101" pitchFamily="18" charset="-122"/>
              <a:cs typeface="阿里巴巴普惠体 R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338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3. </a:t>
            </a:r>
            <a:r>
              <a:rPr lang="en-US" b="1" dirty="0" err="1" smtClean="0"/>
              <a:t>hash_search</a:t>
            </a:r>
            <a:r>
              <a:rPr lang="en-US" b="1" dirty="0" smtClean="0"/>
              <a:t>()</a:t>
            </a:r>
            <a:endParaRPr 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Level 1: 16-bit hash table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A </a:t>
            </a:r>
            <a:r>
              <a:rPr lang="en-US" dirty="0"/>
              <a:t>hash of the rolling checksum is calculated and used to index a hash table of block checksums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hash table reduces the number of blocks to consider</a:t>
            </a:r>
            <a:r>
              <a:rPr lang="en-US" dirty="0" smtClean="0"/>
              <a:t>.</a:t>
            </a:r>
          </a:p>
          <a:p>
            <a:r>
              <a:rPr lang="en-US" dirty="0" smtClean="0"/>
              <a:t>Level 2</a:t>
            </a:r>
            <a:r>
              <a:rPr lang="en-US" dirty="0"/>
              <a:t>: Weak checksum comparison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If </a:t>
            </a:r>
            <a:r>
              <a:rPr lang="en-US" dirty="0"/>
              <a:t>the hash table indicates a match, the weak checksum of the current source block is compared to the destination’s checksum</a:t>
            </a:r>
            <a:r>
              <a:rPr lang="en-US" dirty="0" smtClean="0"/>
              <a:t>.</a:t>
            </a:r>
          </a:p>
          <a:p>
            <a:r>
              <a:rPr lang="en-US" dirty="0" smtClean="0"/>
              <a:t>Level </a:t>
            </a:r>
            <a:r>
              <a:rPr lang="en-US" dirty="0"/>
              <a:t>3: Strong checksum validation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For </a:t>
            </a:r>
            <a:r>
              <a:rPr lang="en-US" dirty="0"/>
              <a:t>potential matches, the strong checksum (e.g., MD5) confirms the block match with near certainty.</a:t>
            </a:r>
          </a:p>
        </p:txBody>
      </p:sp>
    </p:spTree>
    <p:extLst>
      <p:ext uri="{BB962C8B-B14F-4D97-AF65-F5344CB8AC3E}">
        <p14:creationId xmlns:p14="http://schemas.microsoft.com/office/powerpoint/2010/main" val="8951877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28135" y="584960"/>
            <a:ext cx="3735729" cy="6028884"/>
          </a:xfrm>
          <a:prstGeom prst="rect">
            <a:avLst/>
          </a:prstGeom>
        </p:spPr>
      </p:pic>
      <p:cxnSp>
        <p:nvCxnSpPr>
          <p:cNvPr id="6" name="直接箭头连接符 5"/>
          <p:cNvCxnSpPr/>
          <p:nvPr/>
        </p:nvCxnSpPr>
        <p:spPr>
          <a:xfrm flipH="1">
            <a:off x="6634480" y="0"/>
            <a:ext cx="1676400" cy="1027906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H="1">
            <a:off x="6287464" y="2377440"/>
            <a:ext cx="1901496" cy="1112044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/>
          <p:nvPr/>
        </p:nvCxnSpPr>
        <p:spPr>
          <a:xfrm flipH="1">
            <a:off x="6806588" y="4958080"/>
            <a:ext cx="1901496" cy="1112044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9977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15440" y="165797"/>
            <a:ext cx="8747660" cy="6007673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5442" y="5940405"/>
            <a:ext cx="5016758" cy="74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5689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Multiple hits in hash table</a:t>
            </a:r>
            <a:endParaRPr 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775215" y="2145113"/>
            <a:ext cx="4578585" cy="2940201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8256" y="1340346"/>
            <a:ext cx="5219968" cy="541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169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974133"/>
            <a:ext cx="5340624" cy="5391427"/>
          </a:xfrm>
          <a:prstGeom prst="rect">
            <a:avLst/>
          </a:prstGeom>
        </p:spPr>
      </p:pic>
      <p:sp>
        <p:nvSpPr>
          <p:cNvPr id="7" name="内容占位符 6"/>
          <p:cNvSpPr>
            <a:spLocks noGrp="1"/>
          </p:cNvSpPr>
          <p:nvPr>
            <p:ph idx="1"/>
          </p:nvPr>
        </p:nvSpPr>
        <p:spPr>
          <a:xfrm>
            <a:off x="6502854" y="1787979"/>
            <a:ext cx="4850946" cy="4388984"/>
          </a:xfrm>
        </p:spPr>
        <p:txBody>
          <a:bodyPr/>
          <a:lstStyle/>
          <a:p>
            <a:r>
              <a:rPr lang="en-US" sz="1800" dirty="0" smtClean="0"/>
              <a:t>In </a:t>
            </a:r>
            <a:r>
              <a:rPr lang="en-US" sz="1800" dirty="0" err="1" smtClean="0"/>
              <a:t>recv_data</a:t>
            </a:r>
            <a:r>
              <a:rPr lang="en-US" sz="1800" dirty="0" smtClean="0"/>
              <a:t>():</a:t>
            </a:r>
          </a:p>
          <a:p>
            <a:r>
              <a:rPr lang="en-US" sz="1800" dirty="0" smtClean="0"/>
              <a:t>while </a:t>
            </a:r>
            <a:r>
              <a:rPr lang="en-US" sz="1800" dirty="0"/>
              <a:t>((</a:t>
            </a:r>
            <a:r>
              <a:rPr lang="en-US" sz="1800" dirty="0" err="1"/>
              <a:t>i</a:t>
            </a:r>
            <a:r>
              <a:rPr lang="en-US" sz="1800" dirty="0"/>
              <a:t> = </a:t>
            </a:r>
            <a:r>
              <a:rPr lang="en-US" sz="1800" dirty="0" err="1"/>
              <a:t>recv_token</a:t>
            </a:r>
            <a:r>
              <a:rPr lang="en-US" sz="1800" dirty="0"/>
              <a:t>(</a:t>
            </a:r>
            <a:r>
              <a:rPr lang="en-US" sz="1800" dirty="0" err="1"/>
              <a:t>f_in</a:t>
            </a:r>
            <a:r>
              <a:rPr lang="en-US" sz="1800" dirty="0"/>
              <a:t>, &amp;data)) != 0</a:t>
            </a:r>
            <a:r>
              <a:rPr lang="en-US" sz="1800" dirty="0" smtClean="0"/>
              <a:t>){…}</a:t>
            </a:r>
            <a:endParaRPr lang="en-US" sz="1800" dirty="0"/>
          </a:p>
          <a:p>
            <a:endParaRPr lang="en-US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8009" y="2544122"/>
            <a:ext cx="3448227" cy="287669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679" y="4084358"/>
            <a:ext cx="5239019" cy="204480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0980" y="126670"/>
            <a:ext cx="4464279" cy="3721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206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1734" y="365125"/>
            <a:ext cx="4988531" cy="6001487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084320" y="1026160"/>
            <a:ext cx="3688080" cy="1767840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矩形 5"/>
          <p:cNvSpPr/>
          <p:nvPr/>
        </p:nvSpPr>
        <p:spPr>
          <a:xfrm>
            <a:off x="4084320" y="2842946"/>
            <a:ext cx="3688080" cy="3405454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直接箭头连接符 6"/>
          <p:cNvCxnSpPr/>
          <p:nvPr/>
        </p:nvCxnSpPr>
        <p:spPr>
          <a:xfrm flipH="1">
            <a:off x="5718504" y="1910080"/>
            <a:ext cx="1901496" cy="1112044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/>
          <p:nvPr/>
        </p:nvCxnSpPr>
        <p:spPr>
          <a:xfrm flipH="1">
            <a:off x="5718504" y="3365868"/>
            <a:ext cx="1901496" cy="1112044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箭头连接符 8"/>
          <p:cNvCxnSpPr/>
          <p:nvPr/>
        </p:nvCxnSpPr>
        <p:spPr>
          <a:xfrm flipH="1">
            <a:off x="5928360" y="4824406"/>
            <a:ext cx="1901496" cy="1112044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8401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C46CA5D-E2FA-28BB-74A8-3E4AB2B76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21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3F98124-9C26-ED21-23B7-56391B27F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750C99-0BE4-16F2-3D02-E599DC44F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099" y="1813379"/>
            <a:ext cx="11353801" cy="4351338"/>
          </a:xfrm>
        </p:spPr>
        <p:txBody>
          <a:bodyPr/>
          <a:lstStyle/>
          <a:p>
            <a:r>
              <a:rPr lang="en-US" altLang="en-US" dirty="0" smtClean="0">
                <a:solidFill>
                  <a:srgbClr val="000000"/>
                </a:solidFill>
                <a:latin typeface="Arial" panose="020B0604020202020204" pitchFamily="34" charset="0"/>
                <a:ea typeface="Helvetica Neue"/>
              </a:rPr>
              <a:t>delta </a:t>
            </a:r>
            <a:r>
              <a:rPr lang="en-US" altLang="en-US" dirty="0">
                <a:solidFill>
                  <a:srgbClr val="000000"/>
                </a:solidFill>
                <a:latin typeface="Arial" panose="020B0604020202020204" pitchFamily="34" charset="0"/>
                <a:ea typeface="Helvetica Neue"/>
              </a:rPr>
              <a:t>(encoding)change </a:t>
            </a:r>
            <a:r>
              <a:rPr lang="en-US" altLang="en-US" dirty="0" smtClean="0">
                <a:solidFill>
                  <a:srgbClr val="000000"/>
                </a:solidFill>
                <a:latin typeface="Arial" panose="020B0604020202020204" pitchFamily="34" charset="0"/>
                <a:ea typeface="Helvetica Neue"/>
              </a:rPr>
              <a:t>algorithm</a:t>
            </a:r>
          </a:p>
          <a:p>
            <a:r>
              <a:rPr lang="en-US" altLang="en-US" dirty="0">
                <a:solidFill>
                  <a:srgbClr val="000000"/>
                </a:solidFill>
                <a:latin typeface="Arial" panose="020B0604020202020204" pitchFamily="34" charset="0"/>
                <a:ea typeface="Helvetica Neue"/>
              </a:rPr>
              <a:t>rolling checksum algorithm</a:t>
            </a:r>
            <a:endParaRPr lang="en-US" altLang="en-US" sz="3200" dirty="0">
              <a:latin typeface="Arial" panose="020B0604020202020204" pitchFamily="34" charset="0"/>
            </a:endParaRPr>
          </a:p>
          <a:p>
            <a:r>
              <a:rPr lang="en-US" altLang="zh-CN" sz="3200" b="1" dirty="0" smtClean="0">
                <a:latin typeface="Arial" panose="020B0604020202020204" pitchFamily="34" charset="0"/>
              </a:rPr>
              <a:t>The </a:t>
            </a:r>
            <a:r>
              <a:rPr lang="en-US" altLang="zh-CN" sz="3200" b="1" dirty="0" err="1" smtClean="0">
                <a:latin typeface="Arial" panose="020B0604020202020204" pitchFamily="34" charset="0"/>
              </a:rPr>
              <a:t>rsync</a:t>
            </a:r>
            <a:r>
              <a:rPr lang="en-US" altLang="zh-CN" sz="3200" b="1" dirty="0" smtClean="0">
                <a:latin typeface="Arial" panose="020B0604020202020204" pitchFamily="34" charset="0"/>
              </a:rPr>
              <a:t> algorithm</a:t>
            </a:r>
          </a:p>
          <a:p>
            <a:pPr lvl="1"/>
            <a:r>
              <a:rPr lang="en-US" altLang="en-US" sz="2800" dirty="0" smtClean="0">
                <a:latin typeface="Arial" panose="020B0604020202020204" pitchFamily="34" charset="0"/>
              </a:rPr>
              <a:t>1. quick check (size, always checksum, </a:t>
            </a:r>
            <a:r>
              <a:rPr lang="en-US" altLang="en-US" sz="2800" dirty="0" err="1" smtClean="0">
                <a:latin typeface="Arial" panose="020B0604020202020204" pitchFamily="34" charset="0"/>
              </a:rPr>
              <a:t>mtime</a:t>
            </a:r>
            <a:r>
              <a:rPr lang="en-US" altLang="en-US" sz="2800" dirty="0" smtClean="0">
                <a:latin typeface="Arial" panose="020B0604020202020204" pitchFamily="34" charset="0"/>
              </a:rPr>
              <a:t>)</a:t>
            </a:r>
          </a:p>
          <a:p>
            <a:pPr lvl="1"/>
            <a:r>
              <a:rPr lang="en-US" altLang="en-US" sz="2800" dirty="0" smtClean="0">
                <a:latin typeface="Arial" panose="020B0604020202020204" pitchFamily="34" charset="0"/>
              </a:rPr>
              <a:t>2. rolling checksum </a:t>
            </a:r>
            <a:r>
              <a:rPr lang="en-US" altLang="en-US" sz="2800" dirty="0" smtClean="0">
                <a:solidFill>
                  <a:srgbClr val="FF0000"/>
                </a:solidFill>
                <a:latin typeface="Arial" panose="020B0604020202020204" pitchFamily="34" charset="0"/>
              </a:rPr>
              <a:t>in </a:t>
            </a:r>
            <a:r>
              <a:rPr lang="en-US" altLang="en-US" sz="2800" dirty="0" err="1" smtClean="0">
                <a:solidFill>
                  <a:srgbClr val="FF0000"/>
                </a:solidFill>
                <a:latin typeface="Arial" panose="020B0604020202020204" pitchFamily="34" charset="0"/>
              </a:rPr>
              <a:t>send_files</a:t>
            </a:r>
            <a:r>
              <a:rPr lang="en-US" altLang="en-US" sz="2800" dirty="0" smtClean="0">
                <a:solidFill>
                  <a:srgbClr val="FF0000"/>
                </a:solidFill>
                <a:latin typeface="Arial" panose="020B0604020202020204" pitchFamily="34" charset="0"/>
              </a:rPr>
              <a:t>()</a:t>
            </a:r>
          </a:p>
          <a:p>
            <a:pPr lvl="1"/>
            <a:r>
              <a:rPr lang="en-US" altLang="en-US" sz="2800" dirty="0" smtClean="0">
                <a:latin typeface="Arial" panose="020B0604020202020204" pitchFamily="34" charset="0"/>
              </a:rPr>
              <a:t>3. 3-level </a:t>
            </a:r>
            <a:r>
              <a:rPr lang="en-US" altLang="en-US" sz="2800" dirty="0">
                <a:latin typeface="Arial" panose="020B0604020202020204" pitchFamily="34" charset="0"/>
              </a:rPr>
              <a:t>search </a:t>
            </a:r>
            <a:r>
              <a:rPr lang="en-US" altLang="en-US" sz="2800" dirty="0">
                <a:solidFill>
                  <a:srgbClr val="FF0000"/>
                </a:solidFill>
                <a:latin typeface="Arial" panose="020B0604020202020204" pitchFamily="34" charset="0"/>
              </a:rPr>
              <a:t>in </a:t>
            </a:r>
            <a:r>
              <a:rPr lang="en-US" altLang="en-US" sz="2800" dirty="0" err="1">
                <a:solidFill>
                  <a:srgbClr val="FF0000"/>
                </a:solidFill>
                <a:latin typeface="Arial" panose="020B0604020202020204" pitchFamily="34" charset="0"/>
              </a:rPr>
              <a:t>send_files</a:t>
            </a:r>
            <a:r>
              <a:rPr lang="en-US" altLang="en-US" sz="2800" dirty="0">
                <a:solidFill>
                  <a:srgbClr val="FF0000"/>
                </a:solidFill>
                <a:latin typeface="Arial" panose="020B0604020202020204" pitchFamily="34" charset="0"/>
              </a:rPr>
              <a:t>()</a:t>
            </a:r>
            <a:endParaRPr lang="en-US" altLang="en-US" sz="2800" dirty="0" smtClean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r>
              <a:rPr lang="en-US" altLang="en-US" sz="3200" dirty="0" smtClean="0">
                <a:latin typeface="Arial" panose="020B0604020202020204" pitchFamily="34" charset="0"/>
              </a:rPr>
              <a:t>Server, Client and Daemon </a:t>
            </a:r>
            <a:r>
              <a:rPr lang="en-US" altLang="en-US" sz="3200" dirty="0" smtClean="0">
                <a:latin typeface="Arial" panose="020B0604020202020204" pitchFamily="34" charset="0"/>
                <a:sym typeface="Wingdings" panose="05000000000000000000" pitchFamily="2" charset="2"/>
              </a:rPr>
              <a:t> sender &amp; receiver &amp; generator</a:t>
            </a:r>
          </a:p>
          <a:p>
            <a:pPr lvl="1"/>
            <a:r>
              <a:rPr lang="en-US" altLang="en-US" sz="2800" dirty="0" err="1" smtClean="0">
                <a:latin typeface="Arial" panose="020B0604020202020204" pitchFamily="34" charset="0"/>
                <a:sym typeface="Wingdings" panose="05000000000000000000" pitchFamily="2" charset="2"/>
              </a:rPr>
              <a:t>send_files</a:t>
            </a:r>
            <a:r>
              <a:rPr lang="en-US" altLang="en-US" sz="2800" dirty="0" smtClean="0">
                <a:latin typeface="Arial" panose="020B0604020202020204" pitchFamily="34" charset="0"/>
                <a:sym typeface="Wingdings" panose="05000000000000000000" pitchFamily="2" charset="2"/>
              </a:rPr>
              <a:t>()/</a:t>
            </a:r>
            <a:r>
              <a:rPr lang="en-US" altLang="en-US" sz="2800" dirty="0" err="1" smtClean="0">
                <a:latin typeface="Arial" panose="020B0604020202020204" pitchFamily="34" charset="0"/>
                <a:sym typeface="Wingdings" panose="05000000000000000000" pitchFamily="2" charset="2"/>
              </a:rPr>
              <a:t>recv_files</a:t>
            </a:r>
            <a:r>
              <a:rPr lang="en-US" altLang="en-US" sz="2800" dirty="0" smtClean="0">
                <a:latin typeface="Arial" panose="020B0604020202020204" pitchFamily="34" charset="0"/>
                <a:sym typeface="Wingdings" panose="05000000000000000000" pitchFamily="2" charset="2"/>
              </a:rPr>
              <a:t>()/</a:t>
            </a:r>
            <a:r>
              <a:rPr lang="en-US" altLang="en-US" sz="2800" dirty="0" err="1" smtClean="0">
                <a:latin typeface="Arial" panose="020B0604020202020204" pitchFamily="34" charset="0"/>
                <a:sym typeface="Wingdings" panose="05000000000000000000" pitchFamily="2" charset="2"/>
              </a:rPr>
              <a:t>generate_files</a:t>
            </a:r>
            <a:r>
              <a:rPr lang="en-US" altLang="en-US" sz="2800" dirty="0" smtClean="0">
                <a:latin typeface="Arial" panose="020B0604020202020204" pitchFamily="34" charset="0"/>
                <a:sym typeface="Wingdings" panose="05000000000000000000" pitchFamily="2" charset="2"/>
              </a:rPr>
              <a:t>()	</a:t>
            </a:r>
            <a:endParaRPr lang="en-US" altLang="en-US" sz="2800" dirty="0">
              <a:latin typeface="Arial" panose="020B0604020202020204" pitchFamily="34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0568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3C3EA466-6B1E-5729-E417-7ADC42E096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2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BEA9C97-8CF9-150A-2491-05397942BFC7}"/>
              </a:ext>
            </a:extLst>
          </p:cNvPr>
          <p:cNvSpPr txBox="1"/>
          <p:nvPr/>
        </p:nvSpPr>
        <p:spPr>
          <a:xfrm>
            <a:off x="4644272" y="2521059"/>
            <a:ext cx="2903455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8000" dirty="0">
                <a:solidFill>
                  <a:schemeClr val="bg1"/>
                </a:solidFill>
                <a:latin typeface="阿里巴巴普惠体 R" panose="00020600040101010101" pitchFamily="18" charset="-122"/>
                <a:ea typeface="阿里巴巴普惠体 R" panose="00020600040101010101" pitchFamily="18" charset="-122"/>
                <a:cs typeface="阿里巴巴普惠体 R" panose="00020600040101010101" pitchFamily="18" charset="-122"/>
              </a:rPr>
              <a:t>谢 谢！</a:t>
            </a:r>
          </a:p>
          <a:p>
            <a:r>
              <a:rPr lang="zh-CN" altLang="en-US" sz="3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THANKS</a:t>
            </a:r>
          </a:p>
        </p:txBody>
      </p:sp>
    </p:spTree>
    <p:extLst>
      <p:ext uri="{BB962C8B-B14F-4D97-AF65-F5344CB8AC3E}">
        <p14:creationId xmlns:p14="http://schemas.microsoft.com/office/powerpoint/2010/main" val="36662357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487" y="2636590"/>
            <a:ext cx="6096313" cy="3460928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077046"/>
            <a:ext cx="3714941" cy="150502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7432" y="3698542"/>
            <a:ext cx="3416476" cy="539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72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C46CA5D-E2FA-28BB-74A8-3E4AB2B761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21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3F98124-9C26-ED21-23B7-56391B27F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核心问题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6750C99-0BE4-16F2-3D02-E599DC44F7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9099" y="1813379"/>
            <a:ext cx="11353801" cy="4351338"/>
          </a:xfrm>
        </p:spPr>
        <p:txBody>
          <a:bodyPr/>
          <a:lstStyle/>
          <a:p>
            <a:r>
              <a:rPr lang="en-US" altLang="en-US" dirty="0" smtClean="0">
                <a:solidFill>
                  <a:srgbClr val="000000"/>
                </a:solidFill>
                <a:latin typeface="Arial" panose="020B0604020202020204" pitchFamily="34" charset="0"/>
                <a:ea typeface="Helvetica Neue"/>
              </a:rPr>
              <a:t>delta </a:t>
            </a:r>
            <a:r>
              <a:rPr lang="en-US" altLang="en-US" dirty="0">
                <a:solidFill>
                  <a:srgbClr val="000000"/>
                </a:solidFill>
                <a:latin typeface="Arial" panose="020B0604020202020204" pitchFamily="34" charset="0"/>
                <a:ea typeface="Helvetica Neue"/>
              </a:rPr>
              <a:t>(encoding)change </a:t>
            </a:r>
            <a:r>
              <a:rPr lang="en-US" altLang="en-US" dirty="0" smtClean="0">
                <a:solidFill>
                  <a:srgbClr val="000000"/>
                </a:solidFill>
                <a:latin typeface="Arial" panose="020B0604020202020204" pitchFamily="34" charset="0"/>
                <a:ea typeface="Helvetica Neue"/>
              </a:rPr>
              <a:t>algorithm</a:t>
            </a:r>
          </a:p>
          <a:p>
            <a:r>
              <a:rPr lang="en-US" altLang="en-US" dirty="0">
                <a:solidFill>
                  <a:srgbClr val="000000"/>
                </a:solidFill>
                <a:latin typeface="Arial" panose="020B0604020202020204" pitchFamily="34" charset="0"/>
                <a:ea typeface="Helvetica Neue"/>
              </a:rPr>
              <a:t>rolling checksum algorithm</a:t>
            </a:r>
            <a:endParaRPr lang="en-US" altLang="en-US" sz="3200" dirty="0">
              <a:latin typeface="Arial" panose="020B0604020202020204" pitchFamily="34" charset="0"/>
            </a:endParaRPr>
          </a:p>
          <a:p>
            <a:r>
              <a:rPr lang="en-US" altLang="zh-CN" sz="3200" b="1" dirty="0" smtClean="0">
                <a:latin typeface="Arial" panose="020B0604020202020204" pitchFamily="34" charset="0"/>
              </a:rPr>
              <a:t>The </a:t>
            </a:r>
            <a:r>
              <a:rPr lang="en-US" altLang="zh-CN" sz="3200" b="1" dirty="0" err="1" smtClean="0">
                <a:latin typeface="Arial" panose="020B0604020202020204" pitchFamily="34" charset="0"/>
              </a:rPr>
              <a:t>rsync</a:t>
            </a:r>
            <a:r>
              <a:rPr lang="en-US" altLang="zh-CN" sz="3200" b="1" dirty="0" smtClean="0">
                <a:latin typeface="Arial" panose="020B0604020202020204" pitchFamily="34" charset="0"/>
              </a:rPr>
              <a:t> algorithm</a:t>
            </a:r>
          </a:p>
          <a:p>
            <a:pPr lvl="1"/>
            <a:r>
              <a:rPr lang="en-US" altLang="en-US" sz="2800" dirty="0" smtClean="0">
                <a:latin typeface="Arial" panose="020B0604020202020204" pitchFamily="34" charset="0"/>
              </a:rPr>
              <a:t>1. quick check (size, always checksum, </a:t>
            </a:r>
            <a:r>
              <a:rPr lang="en-US" altLang="en-US" sz="2800" dirty="0" err="1" smtClean="0">
                <a:latin typeface="Arial" panose="020B0604020202020204" pitchFamily="34" charset="0"/>
              </a:rPr>
              <a:t>mtime</a:t>
            </a:r>
            <a:r>
              <a:rPr lang="en-US" altLang="en-US" sz="2800" dirty="0" smtClean="0">
                <a:latin typeface="Arial" panose="020B0604020202020204" pitchFamily="34" charset="0"/>
              </a:rPr>
              <a:t>)</a:t>
            </a:r>
          </a:p>
          <a:p>
            <a:pPr lvl="1"/>
            <a:r>
              <a:rPr lang="en-US" altLang="en-US" sz="2800" dirty="0" smtClean="0">
                <a:latin typeface="Arial" panose="020B0604020202020204" pitchFamily="34" charset="0"/>
              </a:rPr>
              <a:t>2. rolling checksum </a:t>
            </a:r>
            <a:r>
              <a:rPr lang="en-US" altLang="en-US" sz="2800" dirty="0" smtClean="0">
                <a:solidFill>
                  <a:srgbClr val="FF0000"/>
                </a:solidFill>
                <a:latin typeface="Arial" panose="020B0604020202020204" pitchFamily="34" charset="0"/>
              </a:rPr>
              <a:t>in </a:t>
            </a:r>
            <a:r>
              <a:rPr lang="en-US" altLang="en-US" sz="2800" dirty="0" err="1" smtClean="0">
                <a:solidFill>
                  <a:srgbClr val="FF0000"/>
                </a:solidFill>
                <a:latin typeface="Arial" panose="020B0604020202020204" pitchFamily="34" charset="0"/>
              </a:rPr>
              <a:t>send_files</a:t>
            </a:r>
            <a:r>
              <a:rPr lang="en-US" altLang="en-US" sz="2800" dirty="0" smtClean="0">
                <a:solidFill>
                  <a:srgbClr val="FF0000"/>
                </a:solidFill>
                <a:latin typeface="Arial" panose="020B0604020202020204" pitchFamily="34" charset="0"/>
              </a:rPr>
              <a:t>()</a:t>
            </a:r>
          </a:p>
          <a:p>
            <a:pPr lvl="1"/>
            <a:r>
              <a:rPr lang="en-US" altLang="en-US" sz="2800" dirty="0" smtClean="0">
                <a:latin typeface="Arial" panose="020B0604020202020204" pitchFamily="34" charset="0"/>
              </a:rPr>
              <a:t>3. 3-level </a:t>
            </a:r>
            <a:r>
              <a:rPr lang="en-US" altLang="en-US" sz="2800" dirty="0">
                <a:latin typeface="Arial" panose="020B0604020202020204" pitchFamily="34" charset="0"/>
              </a:rPr>
              <a:t>search </a:t>
            </a:r>
            <a:r>
              <a:rPr lang="en-US" altLang="en-US" sz="2800" dirty="0">
                <a:solidFill>
                  <a:srgbClr val="FF0000"/>
                </a:solidFill>
                <a:latin typeface="Arial" panose="020B0604020202020204" pitchFamily="34" charset="0"/>
              </a:rPr>
              <a:t>in </a:t>
            </a:r>
            <a:r>
              <a:rPr lang="en-US" altLang="en-US" sz="2800" dirty="0" err="1">
                <a:solidFill>
                  <a:srgbClr val="FF0000"/>
                </a:solidFill>
                <a:latin typeface="Arial" panose="020B0604020202020204" pitchFamily="34" charset="0"/>
              </a:rPr>
              <a:t>send_files</a:t>
            </a:r>
            <a:r>
              <a:rPr lang="en-US" altLang="en-US" sz="2800" dirty="0">
                <a:solidFill>
                  <a:srgbClr val="FF0000"/>
                </a:solidFill>
                <a:latin typeface="Arial" panose="020B0604020202020204" pitchFamily="34" charset="0"/>
              </a:rPr>
              <a:t>()</a:t>
            </a:r>
            <a:endParaRPr lang="en-US" altLang="en-US" sz="2800" dirty="0" smtClean="0">
              <a:solidFill>
                <a:srgbClr val="FF0000"/>
              </a:solidFill>
              <a:latin typeface="Arial" panose="020B0604020202020204" pitchFamily="34" charset="0"/>
            </a:endParaRPr>
          </a:p>
          <a:p>
            <a:r>
              <a:rPr lang="en-US" altLang="en-US" sz="3200" dirty="0" smtClean="0">
                <a:latin typeface="Arial" panose="020B0604020202020204" pitchFamily="34" charset="0"/>
              </a:rPr>
              <a:t>Server, Client and Daemon </a:t>
            </a:r>
            <a:r>
              <a:rPr lang="en-US" altLang="en-US" sz="3200" dirty="0" smtClean="0">
                <a:latin typeface="Arial" panose="020B0604020202020204" pitchFamily="34" charset="0"/>
                <a:sym typeface="Wingdings" panose="05000000000000000000" pitchFamily="2" charset="2"/>
              </a:rPr>
              <a:t> sender &amp; receiver &amp; generator</a:t>
            </a:r>
          </a:p>
          <a:p>
            <a:pPr lvl="1"/>
            <a:r>
              <a:rPr lang="en-US" altLang="en-US" sz="2800" dirty="0" err="1" smtClean="0">
                <a:latin typeface="Arial" panose="020B0604020202020204" pitchFamily="34" charset="0"/>
                <a:sym typeface="Wingdings" panose="05000000000000000000" pitchFamily="2" charset="2"/>
              </a:rPr>
              <a:t>send_files</a:t>
            </a:r>
            <a:r>
              <a:rPr lang="en-US" altLang="en-US" sz="2800" dirty="0" smtClean="0">
                <a:latin typeface="Arial" panose="020B0604020202020204" pitchFamily="34" charset="0"/>
                <a:sym typeface="Wingdings" panose="05000000000000000000" pitchFamily="2" charset="2"/>
              </a:rPr>
              <a:t>()/</a:t>
            </a:r>
            <a:r>
              <a:rPr lang="en-US" altLang="en-US" sz="2800" dirty="0" err="1" smtClean="0">
                <a:latin typeface="Arial" panose="020B0604020202020204" pitchFamily="34" charset="0"/>
                <a:sym typeface="Wingdings" panose="05000000000000000000" pitchFamily="2" charset="2"/>
              </a:rPr>
              <a:t>recv_files</a:t>
            </a:r>
            <a:r>
              <a:rPr lang="en-US" altLang="en-US" sz="2800" dirty="0" smtClean="0">
                <a:latin typeface="Arial" panose="020B0604020202020204" pitchFamily="34" charset="0"/>
                <a:sym typeface="Wingdings" panose="05000000000000000000" pitchFamily="2" charset="2"/>
              </a:rPr>
              <a:t>()/</a:t>
            </a:r>
            <a:r>
              <a:rPr lang="en-US" altLang="en-US" sz="2800" dirty="0" err="1" smtClean="0">
                <a:latin typeface="Arial" panose="020B0604020202020204" pitchFamily="34" charset="0"/>
                <a:sym typeface="Wingdings" panose="05000000000000000000" pitchFamily="2" charset="2"/>
              </a:rPr>
              <a:t>generate_files</a:t>
            </a:r>
            <a:r>
              <a:rPr lang="en-US" altLang="en-US" sz="2800" dirty="0" smtClean="0">
                <a:latin typeface="Arial" panose="020B0604020202020204" pitchFamily="34" charset="0"/>
                <a:sym typeface="Wingdings" panose="05000000000000000000" pitchFamily="2" charset="2"/>
              </a:rPr>
              <a:t>()	</a:t>
            </a:r>
            <a:endParaRPr lang="en-US" altLang="en-US" sz="2800" dirty="0">
              <a:latin typeface="Arial" panose="020B0604020202020204" pitchFamily="34" charset="0"/>
            </a:endParaRPr>
          </a:p>
          <a:p>
            <a:endParaRPr lang="en-US" dirty="0" smtClean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79420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2519680" y="3820160"/>
            <a:ext cx="1188720" cy="2428240"/>
          </a:xfrm>
          <a:prstGeom prst="ellipse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70687" y="365125"/>
            <a:ext cx="6850626" cy="6005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4457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1. </a:t>
            </a:r>
            <a:r>
              <a:rPr lang="en-US" b="1" dirty="0" err="1" smtClean="0"/>
              <a:t>quick_check_ok</a:t>
            </a:r>
            <a:r>
              <a:rPr lang="en-US" b="1" dirty="0" smtClean="0"/>
              <a:t>()</a:t>
            </a:r>
            <a:endParaRPr lang="en-US" b="1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22736" y="93591"/>
            <a:ext cx="5131064" cy="2787793"/>
          </a:xfrm>
          <a:prstGeom prst="rect">
            <a:avLst/>
          </a:prstGeom>
        </p:spPr>
      </p:pic>
      <p:sp>
        <p:nvSpPr>
          <p:cNvPr id="7" name="内容占位符 2"/>
          <p:cNvSpPr txBox="1">
            <a:spLocks/>
          </p:cNvSpPr>
          <p:nvPr/>
        </p:nvSpPr>
        <p:spPr>
          <a:xfrm>
            <a:off x="838200" y="18764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b="1" dirty="0" smtClean="0"/>
              <a:t>File </a:t>
            </a:r>
            <a:r>
              <a:rPr lang="en-US" b="1" dirty="0"/>
              <a:t>Size: </a:t>
            </a:r>
            <a:r>
              <a:rPr lang="en-US" dirty="0"/>
              <a:t>If the sizes of the source and destination files differ, the file is marked for </a:t>
            </a:r>
            <a:r>
              <a:rPr lang="en-US" dirty="0" smtClean="0"/>
              <a:t>synchronization.</a:t>
            </a:r>
          </a:p>
          <a:p>
            <a:r>
              <a:rPr lang="en-US" altLang="en-US" b="1" dirty="0"/>
              <a:t>Always checksum: </a:t>
            </a:r>
            <a:r>
              <a:rPr lang="en-US" altLang="en-US" dirty="0"/>
              <a:t>Optionally, a full checksum of the file can be calculated for validation.</a:t>
            </a:r>
          </a:p>
          <a:p>
            <a:r>
              <a:rPr lang="en-US" altLang="en-US" b="1" dirty="0"/>
              <a:t>Modification time (</a:t>
            </a:r>
            <a:r>
              <a:rPr lang="en-US" altLang="en-US" b="1" dirty="0" err="1"/>
              <a:t>mtime</a:t>
            </a:r>
            <a:r>
              <a:rPr lang="en-US" altLang="en-US" b="1" dirty="0"/>
              <a:t>): </a:t>
            </a:r>
            <a:r>
              <a:rPr lang="en-US" altLang="en-US" dirty="0"/>
              <a:t>If the last modification times of the files differ, </a:t>
            </a:r>
            <a:r>
              <a:rPr lang="en-US" altLang="en-US" dirty="0" err="1"/>
              <a:t>rsync</a:t>
            </a:r>
            <a:r>
              <a:rPr lang="en-US" altLang="en-US" dirty="0"/>
              <a:t> flags the file for further checks or synchronization. </a:t>
            </a:r>
          </a:p>
          <a:p>
            <a:endParaRPr lang="en-US" dirty="0"/>
          </a:p>
          <a:p>
            <a:endParaRPr lang="en-US" dirty="0"/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8309304" y="0"/>
            <a:ext cx="1068376" cy="556022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/>
          <p:cNvCxnSpPr/>
          <p:nvPr/>
        </p:nvCxnSpPr>
        <p:spPr>
          <a:xfrm flipH="1">
            <a:off x="8034984" y="2140220"/>
            <a:ext cx="1068376" cy="556022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98297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sum functions</a:t>
            </a:r>
            <a:endParaRPr 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 err="1" smtClean="0">
                <a:solidFill>
                  <a:srgbClr val="FF0000"/>
                </a:solidFill>
              </a:rPr>
              <a:t>receive_sums</a:t>
            </a:r>
            <a:r>
              <a:rPr lang="en-US" dirty="0" smtClean="0">
                <a:solidFill>
                  <a:srgbClr val="FF0000"/>
                </a:solidFill>
              </a:rPr>
              <a:t>()</a:t>
            </a:r>
            <a:r>
              <a:rPr lang="en-US" dirty="0" smtClean="0"/>
              <a:t>: called in </a:t>
            </a:r>
            <a:r>
              <a:rPr lang="en-US" dirty="0" err="1" smtClean="0"/>
              <a:t>send_files</a:t>
            </a:r>
            <a:r>
              <a:rPr lang="en-US" dirty="0" smtClean="0"/>
              <a:t>() to receive checksums from receiver</a:t>
            </a:r>
          </a:p>
          <a:p>
            <a:r>
              <a:rPr lang="en-US" dirty="0" err="1" smtClean="0"/>
              <a:t>match_sums</a:t>
            </a:r>
            <a:r>
              <a:rPr lang="en-US" dirty="0" smtClean="0"/>
              <a:t>(): called in </a:t>
            </a:r>
            <a:r>
              <a:rPr lang="en-US" dirty="0" err="1" smtClean="0"/>
              <a:t>send_files</a:t>
            </a:r>
            <a:r>
              <a:rPr lang="en-US" dirty="0" smtClean="0"/>
              <a:t>() to match checksums from receiver</a:t>
            </a:r>
          </a:p>
          <a:p>
            <a:r>
              <a:rPr lang="en-US" dirty="0" err="1" smtClean="0">
                <a:solidFill>
                  <a:srgbClr val="FF0000"/>
                </a:solidFill>
              </a:rPr>
              <a:t>generate_and_send_sums</a:t>
            </a:r>
            <a:r>
              <a:rPr lang="en-US" dirty="0" smtClean="0">
                <a:solidFill>
                  <a:srgbClr val="FF0000"/>
                </a:solidFill>
              </a:rPr>
              <a:t>()</a:t>
            </a:r>
            <a:r>
              <a:rPr lang="en-US" dirty="0" smtClean="0"/>
              <a:t>: called in </a:t>
            </a:r>
            <a:r>
              <a:rPr lang="en-US" dirty="0" err="1" smtClean="0"/>
              <a:t>generate_files</a:t>
            </a:r>
            <a:r>
              <a:rPr lang="en-US" dirty="0" smtClean="0"/>
              <a:t>() in receiver’s side</a:t>
            </a:r>
          </a:p>
          <a:p>
            <a:r>
              <a:rPr lang="en-US" dirty="0" err="1" smtClean="0"/>
              <a:t>sum_update</a:t>
            </a:r>
            <a:r>
              <a:rPr lang="en-US" dirty="0" smtClean="0"/>
              <a:t>()</a:t>
            </a:r>
          </a:p>
          <a:p>
            <a:r>
              <a:rPr lang="en-US" dirty="0" smtClean="0"/>
              <a:t>get_checksum1()</a:t>
            </a:r>
          </a:p>
          <a:p>
            <a:r>
              <a:rPr lang="en-US" dirty="0" smtClean="0"/>
              <a:t>get_checksum2()</a:t>
            </a:r>
          </a:p>
          <a:p>
            <a:r>
              <a:rPr lang="en-US" dirty="0" err="1" smtClean="0"/>
              <a:t>sum_end</a:t>
            </a:r>
            <a:r>
              <a:rPr lang="en-US" dirty="0" smtClean="0"/>
              <a:t>()</a:t>
            </a:r>
          </a:p>
          <a:p>
            <a:r>
              <a:rPr lang="en-US" dirty="0" err="1" smtClean="0"/>
              <a:t>sum_init</a:t>
            </a:r>
            <a:r>
              <a:rPr lang="en-US" dirty="0" smtClean="0"/>
              <a:t>()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6832" y="3226519"/>
            <a:ext cx="3178729" cy="3241057"/>
          </a:xfrm>
          <a:prstGeom prst="rect">
            <a:avLst/>
          </a:prstGeom>
        </p:spPr>
      </p:pic>
      <p:cxnSp>
        <p:nvCxnSpPr>
          <p:cNvPr id="5" name="直接箭头连接符 4"/>
          <p:cNvCxnSpPr/>
          <p:nvPr/>
        </p:nvCxnSpPr>
        <p:spPr>
          <a:xfrm flipH="1">
            <a:off x="5565617" y="5109119"/>
            <a:ext cx="1901496" cy="1112044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96388" y="3141143"/>
            <a:ext cx="2966929" cy="3716857"/>
          </a:xfrm>
          <a:prstGeom prst="rect">
            <a:avLst/>
          </a:prstGeom>
        </p:spPr>
      </p:pic>
      <p:cxnSp>
        <p:nvCxnSpPr>
          <p:cNvPr id="7" name="直接箭头连接符 6"/>
          <p:cNvCxnSpPr/>
          <p:nvPr/>
        </p:nvCxnSpPr>
        <p:spPr>
          <a:xfrm flipH="1">
            <a:off x="9452304" y="5518694"/>
            <a:ext cx="1901496" cy="1112044"/>
          </a:xfrm>
          <a:prstGeom prst="straightConnector1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6871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2. </a:t>
            </a:r>
            <a:r>
              <a:rPr lang="en-US" b="1" dirty="0" err="1" smtClean="0"/>
              <a:t>match_sums</a:t>
            </a:r>
            <a:r>
              <a:rPr lang="en-US" b="1" dirty="0" smtClean="0"/>
              <a:t>()</a:t>
            </a:r>
            <a:endParaRPr lang="en-US" b="1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Files are divided into fixed-size blocks </a:t>
            </a:r>
            <a:endParaRPr lang="en-US" dirty="0" smtClean="0"/>
          </a:p>
          <a:p>
            <a:r>
              <a:rPr lang="en-US" dirty="0"/>
              <a:t>A </a:t>
            </a:r>
            <a:r>
              <a:rPr lang="en-US" b="1" dirty="0"/>
              <a:t>rolling checksum</a:t>
            </a:r>
            <a:r>
              <a:rPr lang="en-US" dirty="0"/>
              <a:t> is calculated for each block in the source file. This checksum allows quick recalculations when the comparison window moves by one byte, </a:t>
            </a:r>
            <a:r>
              <a:rPr lang="en-US" b="1" dirty="0"/>
              <a:t>using a formula </a:t>
            </a:r>
            <a:r>
              <a:rPr lang="en-US" dirty="0"/>
              <a:t>that updates the checksum incrementally rather than </a:t>
            </a:r>
            <a:r>
              <a:rPr lang="en-US" dirty="0" err="1"/>
              <a:t>recomputing</a:t>
            </a:r>
            <a:r>
              <a:rPr lang="en-US" dirty="0"/>
              <a:t> it from scratch</a:t>
            </a:r>
            <a:r>
              <a:rPr lang="en-US" dirty="0" smtClean="0"/>
              <a:t>.</a:t>
            </a:r>
          </a:p>
          <a:p>
            <a:r>
              <a:rPr lang="en-US" dirty="0"/>
              <a:t>The </a:t>
            </a:r>
            <a:r>
              <a:rPr lang="en-US" b="1" dirty="0"/>
              <a:t>destination file's blocks </a:t>
            </a:r>
            <a:r>
              <a:rPr lang="en-US" dirty="0"/>
              <a:t>have both a rolling (weak) checksum and a strong checksum (e.g., MD5) stored. The weak checksum quickly identifies potential matches, and the strong checksum </a:t>
            </a:r>
            <a:r>
              <a:rPr lang="en-US" b="1" dirty="0"/>
              <a:t>confirms</a:t>
            </a:r>
            <a:r>
              <a:rPr lang="en-US" dirty="0"/>
              <a:t> these matches.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1010" y="232357"/>
            <a:ext cx="4083260" cy="204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542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get_checksum1()/get_checksum2()</a:t>
            </a:r>
            <a:endParaRPr 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6319" y="2153349"/>
            <a:ext cx="8979361" cy="36958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409" y="2659678"/>
            <a:ext cx="4800847" cy="2502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77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56920" y="0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Hash check not </a:t>
            </a:r>
            <a:r>
              <a:rPr lang="en-US" altLang="zh-CN" dirty="0" err="1" smtClean="0"/>
              <a:t>hitted</a:t>
            </a:r>
            <a:endParaRPr 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1796" y="4153004"/>
            <a:ext cx="9868407" cy="2114659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1796" y="1506881"/>
            <a:ext cx="4572235" cy="30164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4031" y="1024696"/>
            <a:ext cx="4102311" cy="3429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53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6211</TotalTime>
  <Words>449</Words>
  <Application>Microsoft Office PowerPoint</Application>
  <PresentationFormat>宽屏</PresentationFormat>
  <Paragraphs>56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Helvetica Neue</vt:lpstr>
      <vt:lpstr>阿里巴巴普惠体 R</vt:lpstr>
      <vt:lpstr>等线</vt:lpstr>
      <vt:lpstr>等线 Light</vt:lpstr>
      <vt:lpstr>Arial</vt:lpstr>
      <vt:lpstr>Times New Roman</vt:lpstr>
      <vt:lpstr>Wingdings</vt:lpstr>
      <vt:lpstr>Office 主题​​</vt:lpstr>
      <vt:lpstr>PowerPoint 演示文稿</vt:lpstr>
      <vt:lpstr>PowerPoint 演示文稿</vt:lpstr>
      <vt:lpstr>核心问题</vt:lpstr>
      <vt:lpstr>PowerPoint 演示文稿</vt:lpstr>
      <vt:lpstr>1. quick_check_ok()</vt:lpstr>
      <vt:lpstr>sum functions</vt:lpstr>
      <vt:lpstr>2. match_sums()</vt:lpstr>
      <vt:lpstr>get_checksum1()/get_checksum2()</vt:lpstr>
      <vt:lpstr>Hash check not hitted</vt:lpstr>
      <vt:lpstr>3. hash_search()</vt:lpstr>
      <vt:lpstr>PowerPoint 演示文稿</vt:lpstr>
      <vt:lpstr>PowerPoint 演示文稿</vt:lpstr>
      <vt:lpstr>Multiple hits in hash table</vt:lpstr>
      <vt:lpstr>PowerPoint 演示文稿</vt:lpstr>
      <vt:lpstr>PowerPoint 演示文稿</vt:lpstr>
      <vt:lpstr>核心问题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qsysjg@163.com</dc:creator>
  <cp:lastModifiedBy>yudt</cp:lastModifiedBy>
  <cp:revision>72</cp:revision>
  <dcterms:created xsi:type="dcterms:W3CDTF">2023-12-20T01:57:49Z</dcterms:created>
  <dcterms:modified xsi:type="dcterms:W3CDTF">2024-12-06T06:28:11Z</dcterms:modified>
</cp:coreProperties>
</file>

<file path=docProps/thumbnail.jpeg>
</file>